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9"/>
  </p:notesMasterIdLst>
  <p:sldIdLst>
    <p:sldId id="256" r:id="rId2"/>
    <p:sldId id="448" r:id="rId3"/>
    <p:sldId id="449" r:id="rId4"/>
    <p:sldId id="776" r:id="rId5"/>
    <p:sldId id="1233" r:id="rId6"/>
    <p:sldId id="450" r:id="rId7"/>
    <p:sldId id="488" r:id="rId8"/>
    <p:sldId id="489" r:id="rId9"/>
    <p:sldId id="453" r:id="rId10"/>
    <p:sldId id="1071" r:id="rId11"/>
    <p:sldId id="780" r:id="rId12"/>
    <p:sldId id="486" r:id="rId13"/>
    <p:sldId id="487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65" r:id="rId25"/>
    <p:sldId id="466" r:id="rId26"/>
    <p:sldId id="467" r:id="rId27"/>
    <p:sldId id="468" r:id="rId28"/>
    <p:sldId id="469" r:id="rId29"/>
    <p:sldId id="470" r:id="rId30"/>
    <p:sldId id="485" r:id="rId31"/>
    <p:sldId id="471" r:id="rId32"/>
    <p:sldId id="472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91" r:id="rId41"/>
    <p:sldId id="492" r:id="rId42"/>
    <p:sldId id="497" r:id="rId43"/>
    <p:sldId id="493" r:id="rId44"/>
    <p:sldId id="494" r:id="rId45"/>
    <p:sldId id="495" r:id="rId46"/>
    <p:sldId id="496" r:id="rId47"/>
    <p:sldId id="447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49"/>
            <p14:sldId id="776"/>
            <p14:sldId id="1233"/>
            <p14:sldId id="450"/>
            <p14:sldId id="488"/>
            <p14:sldId id="489"/>
            <p14:sldId id="453"/>
            <p14:sldId id="1071"/>
            <p14:sldId id="780"/>
            <p14:sldId id="486"/>
            <p14:sldId id="487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85"/>
            <p14:sldId id="471"/>
            <p14:sldId id="472"/>
            <p14:sldId id="474"/>
            <p14:sldId id="475"/>
            <p14:sldId id="476"/>
            <p14:sldId id="477"/>
            <p14:sldId id="478"/>
            <p14:sldId id="479"/>
            <p14:sldId id="480"/>
            <p14:sldId id="491"/>
            <p14:sldId id="492"/>
            <p14:sldId id="497"/>
            <p14:sldId id="493"/>
            <p14:sldId id="494"/>
            <p14:sldId id="495"/>
            <p14:sldId id="496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62" d="100"/>
          <a:sy n="62" d="100"/>
        </p:scale>
        <p:origin x="1208" y="3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7/26/2019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这些特性使得卷积神经网络具有一定程度上的平移、缩放和扭曲不变性。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579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31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 明白这些之后，我们以</a:t>
            </a:r>
            <a:r>
              <a:rPr lang="en-US" altLang="zh-CN" dirty="0"/>
              <a:t>tensorflow</a:t>
            </a:r>
            <a:r>
              <a:rPr lang="zh-CN" altLang="en-US" dirty="0"/>
              <a:t>为例，看看如果实现这么样一个过程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2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025" y="3763313"/>
            <a:ext cx="2386456" cy="230187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3820462"/>
            <a:ext cx="1974757" cy="2244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722" y="1176156"/>
            <a:ext cx="2220969" cy="21756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176156"/>
            <a:ext cx="2085975" cy="22846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7400" y="339398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864723" y="339398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057400" y="602300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864723" y="60314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51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卷积作为特征提取器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5628067" cy="49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转置卷积</a:t>
            </a:r>
            <a:r>
              <a:rPr lang="en-US" altLang="zh-CN" dirty="0"/>
              <a:t>/</a:t>
            </a:r>
            <a:r>
              <a:rPr lang="zh-CN" altLang="en-US" dirty="0"/>
              <a:t>微步卷积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低维特征映射到高维特征</a:t>
            </a:r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3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72" y="762000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02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65" y="1728313"/>
            <a:ext cx="480127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/>
                  <a:t>）：一幅图像经过卷积后得到的特征。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卷积核看成一个特征提取器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典型的卷积层可以表示成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维结构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02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399"/>
            <a:ext cx="7696200" cy="4336083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257800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步长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filter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个数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 3*3 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填充</a:t>
            </a:r>
            <a:endParaRPr lang="zh-CN" altLang="en-US" sz="3857" dirty="0"/>
          </a:p>
        </p:txBody>
      </p:sp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12611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1125903" y="1212611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3440446" y="1178274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5960726" y="1164895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829437" cy="306720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180277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95599"/>
            <a:ext cx="6019800" cy="34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自然图像中的物体都具有局部不变性特征，比如尺度缩放、平移、旋转等操作不影响其语义信息。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而全连接前馈网络很难提取这些局部不变特征。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5434"/>
            <a:ext cx="4871485" cy="17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卷积网络是由卷积层、汇聚层、全连接层交叉堆叠而成。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一个卷积块为连续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/>
              <a:t>M</a:t>
            </a:r>
            <a:r>
              <a:rPr lang="zh-CN" altLang="en-US" sz="1800" dirty="0"/>
              <a:t>通常设置为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个连续的卷积块，然后在接着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/>
              <a:t>K</a:t>
            </a:r>
            <a:r>
              <a:rPr lang="zh-CN" altLang="en-US" sz="1800" dirty="0"/>
              <a:t>一般为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7EADEA20-110D-4B95-B056-C2CC09A2F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3733800"/>
            <a:ext cx="7012994" cy="17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3862689"/>
          </a:xfrm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752600"/>
            <a:ext cx="8229600" cy="3940175"/>
          </a:xfrm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57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5334000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83604"/>
            <a:ext cx="8229600" cy="4008317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第一个现代深度卷积网络模型，首次使用了很多现代深度卷积网络的一些技术方法，</a:t>
            </a:r>
            <a:endParaRPr lang="en-US" altLang="zh-CN" dirty="0"/>
          </a:p>
          <a:p>
            <a:pPr lvl="2"/>
            <a:r>
              <a:rPr lang="zh-CN" altLang="en-US" dirty="0"/>
              <a:t>比如使用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zh-CN" altLang="en-US" dirty="0"/>
              <a:t>共有</a:t>
            </a:r>
            <a:r>
              <a:rPr lang="en-US" altLang="zh-CN" dirty="0"/>
              <a:t>8</a:t>
            </a:r>
            <a:r>
              <a:rPr lang="zh-CN" altLang="en-US" dirty="0"/>
              <a:t>层，其中前</a:t>
            </a:r>
            <a:r>
              <a:rPr lang="en-US" altLang="zh-CN" dirty="0"/>
              <a:t>5</a:t>
            </a:r>
            <a:r>
              <a:rPr lang="zh-CN" altLang="en-US" dirty="0"/>
              <a:t>层卷积层，后边</a:t>
            </a:r>
            <a:r>
              <a:rPr lang="en-US" altLang="zh-CN" dirty="0"/>
              <a:t>3</a:t>
            </a:r>
            <a:r>
              <a:rPr lang="zh-CN" altLang="en-US" dirty="0"/>
              <a:t>层全连接层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4267200"/>
            <a:ext cx="757364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3886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在卷积网络中，如何设置卷积层的卷积核大小是一个十分关键的问题。在</a:t>
            </a:r>
            <a:r>
              <a:rPr lang="en-US" altLang="zh-CN" sz="2400" dirty="0"/>
              <a:t>Inception</a:t>
            </a:r>
            <a:r>
              <a:rPr lang="zh-CN" altLang="en-US" sz="2400" dirty="0"/>
              <a:t>网络中，一个卷积层包含多个不同大小的卷积操作，称为</a:t>
            </a:r>
            <a:r>
              <a:rPr lang="en-US" altLang="zh-CN" sz="2400" dirty="0"/>
              <a:t>Inception</a:t>
            </a:r>
            <a:r>
              <a:rPr lang="zh-CN" altLang="en-US" sz="2400" dirty="0"/>
              <a:t>模块。</a:t>
            </a:r>
            <a:endParaRPr lang="en-US" altLang="zh-CN" sz="2400" dirty="0"/>
          </a:p>
          <a:p>
            <a:r>
              <a:rPr lang="en-US" altLang="zh-CN" sz="2400" dirty="0"/>
              <a:t>Inception</a:t>
            </a:r>
            <a:r>
              <a:rPr lang="zh-CN" altLang="en-US" sz="2400" dirty="0"/>
              <a:t>模块同时使用</a:t>
            </a:r>
            <a:r>
              <a:rPr lang="en-US" altLang="zh-CN" sz="2400" dirty="0"/>
              <a:t>1 × 1</a:t>
            </a:r>
            <a:r>
              <a:rPr lang="zh-CN" altLang="en-US" sz="2400" dirty="0"/>
              <a:t>、</a:t>
            </a:r>
            <a:r>
              <a:rPr lang="en-US" altLang="zh-CN" sz="2400" dirty="0"/>
              <a:t>3 × 3</a:t>
            </a:r>
            <a:r>
              <a:rPr lang="zh-CN" altLang="en-US" sz="2400" dirty="0"/>
              <a:t>、</a:t>
            </a:r>
            <a:r>
              <a:rPr lang="en-US" altLang="zh-CN" sz="2400" dirty="0"/>
              <a:t>5 × 5</a:t>
            </a:r>
            <a:r>
              <a:rPr lang="zh-CN" altLang="en-US" sz="2400" dirty="0"/>
              <a:t>等不同大小的卷积核，并将得到的特征映射在深度上拼接（堆叠）起来作为输出特征映射。</a:t>
            </a: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68812"/>
            <a:ext cx="5540974" cy="26616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81600" y="38862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82645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）是一种前馈神经网络。</a:t>
            </a:r>
            <a:endParaRPr lang="en-US" altLang="zh-CN" dirty="0"/>
          </a:p>
          <a:p>
            <a:pPr lvl="1"/>
            <a:r>
              <a:rPr lang="zh-CN" altLang="en-US" dirty="0"/>
              <a:t>卷积神经网络是受生物学上感受野（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）的机制而提出的。</a:t>
            </a:r>
          </a:p>
          <a:p>
            <a:pPr lvl="1"/>
            <a:r>
              <a:rPr lang="zh-CN" altLang="en-US" dirty="0"/>
              <a:t>在视觉神经系统中，一个神经元的感受野是指视网膜上的特定区域，只有这个区域内的刺激才能够激活该神经元。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  <a:p>
            <a:pPr lvl="1"/>
            <a:r>
              <a:rPr lang="zh-CN" altLang="en-US" dirty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dirty="0">
                <a:solidFill>
                  <a:srgbClr val="FF0000"/>
                </a:solidFill>
              </a:rPr>
              <a:t>直连边</a:t>
            </a:r>
            <a:r>
              <a:rPr lang="zh-CN" altLang="en-US" sz="2800" dirty="0"/>
              <a:t>的方式来提高信息的传播效率。</a:t>
            </a:r>
            <a:endParaRPr lang="en-US" altLang="zh-CN" sz="2800" dirty="0"/>
          </a:p>
          <a:p>
            <a:r>
              <a:rPr lang="zh-CN" altLang="en-US" sz="2800" dirty="0"/>
              <a:t>假设在一个深度网络中，我们期望一个非线性单元（可以为一层或多层的卷积层）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x,θ</a:t>
            </a:r>
            <a:r>
              <a:rPr lang="en-US" altLang="zh-CN" sz="2800" dirty="0"/>
              <a:t>)</a:t>
            </a:r>
            <a:r>
              <a:rPr lang="zh-CN" altLang="en-US" sz="2800" dirty="0"/>
              <a:t>去逼近一个目标函数为</a:t>
            </a:r>
            <a:r>
              <a:rPr lang="en-US" altLang="zh-CN" sz="2800" dirty="0"/>
              <a:t>h(x)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将目标函数拆分成两部分：</a:t>
            </a:r>
            <a:r>
              <a:rPr lang="zh-CN" altLang="en-US" sz="2800" dirty="0">
                <a:solidFill>
                  <a:srgbClr val="FF0000"/>
                </a:solidFill>
              </a:rPr>
              <a:t>恒等函数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残差函数</a:t>
            </a:r>
            <a:endParaRPr lang="zh-CN" altLang="en-US" sz="28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953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633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5701434" y="5633009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18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63" y="228600"/>
            <a:ext cx="3013474" cy="30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35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Ngram</a:t>
            </a:r>
            <a:r>
              <a:rPr lang="zh-CN" altLang="en-US" dirty="0"/>
              <a:t>特征与卷积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0493" y="1643878"/>
            <a:ext cx="24384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14800" y="54864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</a:p>
        </p:txBody>
      </p:sp>
    </p:spTree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2102205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3877637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87600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697544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459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07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787136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6346483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67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3626896" y="2056368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2122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4938470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752600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00" y="5507907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28725"/>
            <a:ext cx="3962400" cy="42064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0240" y="5638800"/>
            <a:ext cx="74435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N.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Kalchbrenner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E.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Grefenstette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and P.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Blunsom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“A Convolutional Neural Network for Modelling Sentences”.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</a:t>
            </a:r>
          </a:p>
          <a:p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Proceedings of ACL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. 2014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3955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全连接网络</a:t>
            </a:r>
            <a:endParaRPr lang="en-US" altLang="zh-CN" dirty="0"/>
          </a:p>
          <a:p>
            <a:pPr lvl="1"/>
            <a:r>
              <a:rPr lang="zh-CN" altLang="en-US" dirty="0"/>
              <a:t>权重矩阵的参数非常多</a:t>
            </a:r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生物学上局部感受野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卷积神经网络有两个结构上的特性：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</p:txBody>
      </p:sp>
    </p:spTree>
    <p:extLst>
      <p:ext uri="{BB962C8B-B14F-4D97-AF65-F5344CB8AC3E}">
        <p14:creationId xmlns:p14="http://schemas.microsoft.com/office/powerpoint/2010/main" val="4278599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分布式系统：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562" y="1827111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33418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693" y="1311729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>
            <a:extLst>
              <a:ext uri="{FF2B5EF4-FFF2-40B4-BE49-F238E27FC236}">
                <a16:creationId xmlns:a16="http://schemas.microsoft.com/office/drawing/2014/main" id="{39F11B98-48AD-422D-A175-463E3E28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362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78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57600"/>
            <a:ext cx="4038600" cy="17137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05000" y="584918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滤波器（filter）或卷积核（convolution kernel）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52800" y="5105400"/>
            <a:ext cx="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47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给定一个输入信号序列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dirty="0"/>
                  <a:t>卷积的输出为：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23394" y="41148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39" y="3975431"/>
            <a:ext cx="409632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rgbClr val="FF0000"/>
                </a:solidFill>
              </a:rPr>
              <a:t>滑动步长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零填充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06" y="1905000"/>
            <a:ext cx="56395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窄卷积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，两端不补零</a:t>
            </a:r>
            <a:r>
              <a:rPr lang="en-US" altLang="zh-CN" dirty="0"/>
              <a:t>p = 0</a:t>
            </a:r>
            <a:r>
              <a:rPr lang="zh-CN" altLang="en-US" dirty="0"/>
              <a:t>，卷积后输出长度为</a:t>
            </a:r>
            <a:r>
              <a:rPr lang="en-US" altLang="zh-CN" dirty="0"/>
              <a:t>n − m + 1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m − 1</a:t>
            </a:r>
            <a:r>
              <a:rPr lang="zh-CN" altLang="en-US" dirty="0"/>
              <a:t>，卷积后输出长度</a:t>
            </a:r>
            <a:r>
              <a:rPr lang="en-US" altLang="zh-CN" dirty="0"/>
              <a:t>n + m − 1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等宽卷积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(m − 1)/2</a:t>
            </a:r>
            <a:r>
              <a:rPr lang="zh-CN" altLang="en-US" dirty="0"/>
              <a:t>，卷积后输出长度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在早期的文献中，卷积一般默认为窄卷积。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而目前的文献中，卷积一般默认为等宽卷积。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15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4" y="2470683"/>
            <a:ext cx="4077269" cy="96215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" y="2276289"/>
            <a:ext cx="1371600" cy="461042"/>
          </a:xfrm>
          <a:prstGeom prst="rect">
            <a:avLst/>
          </a:prstGeom>
        </p:spPr>
      </p:pic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76004B90-BAAD-4629-B2C7-EA951706B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0" y="3870620"/>
            <a:ext cx="5867897" cy="2171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C2A916-52B3-41C5-BCD9-5014F24E0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796" y="2506810"/>
            <a:ext cx="2085975" cy="22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17702</TotalTime>
  <Words>1774</Words>
  <Application>Microsoft Office PowerPoint</Application>
  <PresentationFormat>全屏显示(4:3)</PresentationFormat>
  <Paragraphs>198</Paragraphs>
  <Slides>47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Arial Unicode MS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卷积神经网络</vt:lpstr>
      <vt:lpstr>全连接前馈神经网络</vt:lpstr>
      <vt:lpstr>卷积神经网络</vt:lpstr>
      <vt:lpstr>卷积神经网络</vt:lpstr>
      <vt:lpstr>卷积</vt:lpstr>
      <vt:lpstr>卷积</vt:lpstr>
      <vt:lpstr>卷积扩展</vt:lpstr>
      <vt:lpstr>卷积类型</vt:lpstr>
      <vt:lpstr>两维卷积</vt:lpstr>
      <vt:lpstr>二维卷积</vt:lpstr>
      <vt:lpstr>卷积作为特征提取器</vt:lpstr>
      <vt:lpstr>转置卷积/微步卷积</vt:lpstr>
      <vt:lpstr>空洞卷积</vt:lpstr>
      <vt:lpstr>卷积神经网络</vt:lpstr>
      <vt:lpstr>卷积层</vt:lpstr>
      <vt:lpstr>卷积层的映射关系</vt:lpstr>
      <vt:lpstr>步长2 filter个数3 3*3 填充</vt:lpstr>
      <vt:lpstr>卷积层</vt:lpstr>
      <vt:lpstr>汇聚层</vt:lpstr>
      <vt:lpstr>卷积网络结构</vt:lpstr>
      <vt:lpstr>表示学习</vt:lpstr>
      <vt:lpstr>表示学习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ResNet</vt:lpstr>
      <vt:lpstr>残差单元</vt:lpstr>
      <vt:lpstr>CNN 可视化：滤波器</vt:lpstr>
      <vt:lpstr>Ngram特征与卷积</vt:lpstr>
      <vt:lpstr>文本序列的卷积</vt:lpstr>
      <vt:lpstr>文本序列的卷积模型</vt:lpstr>
      <vt:lpstr>基于卷积模型的句子表示</vt:lpstr>
      <vt:lpstr>基于卷积模型的句子表示</vt:lpstr>
      <vt:lpstr>卷积的应用</vt:lpstr>
      <vt:lpstr>AlphaGo</vt:lpstr>
      <vt:lpstr>Mask RCNN</vt:lpstr>
      <vt:lpstr>OCR</vt:lpstr>
      <vt:lpstr>图像生成</vt:lpstr>
      <vt:lpstr>Deep Dream</vt:lpstr>
      <vt:lpstr>画风迁移</vt:lpstr>
      <vt:lpstr>对抗样本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1778</cp:revision>
  <dcterms:created xsi:type="dcterms:W3CDTF">2009-03-19T21:17:53Z</dcterms:created>
  <dcterms:modified xsi:type="dcterms:W3CDTF">2019-07-26T01:27:13Z</dcterms:modified>
</cp:coreProperties>
</file>